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0" r:id="rId5"/>
    <p:sldId id="259" r:id="rId6"/>
    <p:sldId id="261" r:id="rId7"/>
    <p:sldId id="258" r:id="rId8"/>
    <p:sldId id="265" r:id="rId9"/>
    <p:sldId id="266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8" autoAdjust="0"/>
    <p:restoredTop sz="94660"/>
  </p:normalViewPr>
  <p:slideViewPr>
    <p:cSldViewPr snapToGrid="0">
      <p:cViewPr varScale="1">
        <p:scale>
          <a:sx n="68" d="100"/>
          <a:sy n="68" d="100"/>
        </p:scale>
        <p:origin x="-224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A1F87-B802-497A-B9E7-BB9142A4C4B6}" type="datetimeFigureOut">
              <a:rPr lang="en-US" smtClean="0"/>
              <a:t>7/24/17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5CB1-5874-425B-9F83-06ED9484E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425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A1F87-B802-497A-B9E7-BB9142A4C4B6}" type="datetimeFigureOut">
              <a:rPr lang="en-US" smtClean="0"/>
              <a:t>7/24/17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5CB1-5874-425B-9F83-06ED9484E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32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A1F87-B802-497A-B9E7-BB9142A4C4B6}" type="datetimeFigureOut">
              <a:rPr lang="en-US" smtClean="0"/>
              <a:t>7/24/17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5CB1-5874-425B-9F83-06ED9484E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103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A1F87-B802-497A-B9E7-BB9142A4C4B6}" type="datetimeFigureOut">
              <a:rPr lang="en-US" smtClean="0"/>
              <a:t>7/24/17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5CB1-5874-425B-9F83-06ED9484E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364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A1F87-B802-497A-B9E7-BB9142A4C4B6}" type="datetimeFigureOut">
              <a:rPr lang="en-US" smtClean="0"/>
              <a:t>7/24/17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5CB1-5874-425B-9F83-06ED9484E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182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A1F87-B802-497A-B9E7-BB9142A4C4B6}" type="datetimeFigureOut">
              <a:rPr lang="en-US" smtClean="0"/>
              <a:t>7/24/17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5CB1-5874-425B-9F83-06ED9484E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238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A1F87-B802-497A-B9E7-BB9142A4C4B6}" type="datetimeFigureOut">
              <a:rPr lang="en-US" smtClean="0"/>
              <a:t>7/24/17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5CB1-5874-425B-9F83-06ED9484E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91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A1F87-B802-497A-B9E7-BB9142A4C4B6}" type="datetimeFigureOut">
              <a:rPr lang="en-US" smtClean="0"/>
              <a:t>7/24/17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5CB1-5874-425B-9F83-06ED9484E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58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A1F87-B802-497A-B9E7-BB9142A4C4B6}" type="datetimeFigureOut">
              <a:rPr lang="en-US" smtClean="0"/>
              <a:t>7/24/17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5CB1-5874-425B-9F83-06ED9484E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81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A1F87-B802-497A-B9E7-BB9142A4C4B6}" type="datetimeFigureOut">
              <a:rPr lang="en-US" smtClean="0"/>
              <a:t>7/24/17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5CB1-5874-425B-9F83-06ED9484E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680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A1F87-B802-497A-B9E7-BB9142A4C4B6}" type="datetimeFigureOut">
              <a:rPr lang="en-US" smtClean="0"/>
              <a:t>7/24/17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5CB1-5874-425B-9F83-06ED9484E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406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A1F87-B802-497A-B9E7-BB9142A4C4B6}" type="datetimeFigureOut">
              <a:rPr lang="en-US" smtClean="0"/>
              <a:t>7/24/17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95CB1-5874-425B-9F83-06ED9484E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581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hyperlink" Target="http://www.greatexplorations.u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13.png"/><Relationship Id="rId6" Type="http://schemas.openxmlformats.org/officeDocument/2006/relationships/image" Target="../media/image14.jpe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reatexplorations.us/explorer-spotlight.html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Plan to Explore</a:t>
            </a:r>
            <a:endParaRPr lang="en-US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790" y="1109663"/>
            <a:ext cx="5486400" cy="24003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377998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 the Founder…Jerylen Lavender Daniels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998503"/>
            <a:ext cx="4246007" cy="2830671"/>
          </a:xfrm>
        </p:spPr>
      </p:pic>
      <p:sp>
        <p:nvSpPr>
          <p:cNvPr id="5" name="TextBox 4"/>
          <p:cNvSpPr txBox="1"/>
          <p:nvPr/>
        </p:nvSpPr>
        <p:spPr>
          <a:xfrm>
            <a:off x="5389245" y="2259676"/>
            <a:ext cx="3931920" cy="230832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Jerylen has more than 20 years of experience in education as a teacher, administrator, and entrepreneur. She is an education development and learning excursion specialist. Jerylen left her position as assistant principal at Dale City Elementary in 2004 to run Great Explorations full-time.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199" y="5643563"/>
            <a:ext cx="10806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learn more about Great Explorations and discuss potential partnerships contact Jerylen Daniels at 571-237-9288. You can also visit </a:t>
            </a:r>
            <a:r>
              <a:rPr lang="en-US" dirty="0" smtClean="0">
                <a:hlinkClick r:id="rId3"/>
              </a:rPr>
              <a:t>www.greatexplorations.us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960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What Makes Us Different?</a:t>
            </a:r>
            <a:endParaRPr lang="en-US" sz="6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420" y="3128053"/>
            <a:ext cx="1905000" cy="19050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09" y="4363499"/>
            <a:ext cx="1905000" cy="1905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264100"/>
            <a:ext cx="1905000" cy="190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645" y="2301997"/>
            <a:ext cx="1905000" cy="1905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14885" y="4348354"/>
            <a:ext cx="1905000" cy="1905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8768" y="3516228"/>
            <a:ext cx="1905000" cy="1905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06022" y="1685774"/>
            <a:ext cx="35726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specialize </a:t>
            </a: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helping the most underserved </a:t>
            </a:r>
            <a:r>
              <a:rPr lang="en-US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students </a:t>
            </a: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 how what they learn in classroom experiences is relevant and necessary to achieving their own purpose.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07364" y="2211485"/>
            <a:ext cx="334280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We </a:t>
            </a:r>
            <a:r>
              <a:rPr lang="en-US" sz="2000" b="1" dirty="0" smtClean="0">
                <a:solidFill>
                  <a:srgbClr val="0070C0"/>
                </a:solidFill>
              </a:rPr>
              <a:t>engage our Explorers in intriguing settings where they do what professions do and are inspired by the stories of their journeys.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5648" y="1938356"/>
            <a:ext cx="19149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Learning to work as a team at Adventure Links.</a:t>
            </a:r>
            <a:endParaRPr lang="en-US" sz="105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096000" y="1824290"/>
            <a:ext cx="1905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Navigating metro to explore life beyond the neighborhood.  </a:t>
            </a:r>
            <a:endParaRPr lang="en-US" sz="105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613442" y="5160740"/>
            <a:ext cx="182143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Piloting a 360 degree sub simulator, USNA.</a:t>
            </a:r>
            <a:endParaRPr lang="en-US" sz="105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938822" y="6314815"/>
            <a:ext cx="26746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Practicing in purposeful planning with scientists at MITRE.</a:t>
            </a:r>
            <a:endParaRPr lang="en-US" sz="105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154713" y="6280919"/>
            <a:ext cx="19050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Engaging professionals in front of and behind the camera at NBC 4.</a:t>
            </a:r>
            <a:endParaRPr lang="en-US" sz="105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9646920" y="5508280"/>
            <a:ext cx="25450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Planning meals with chefs from The Westin for The Westin Resort staff.</a:t>
            </a:r>
            <a:endParaRPr lang="en-US" sz="105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576017" y="5657671"/>
            <a:ext cx="3303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Our programs empower future influencers through hands-on career exploration and impactful education planning. 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11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Core Work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9634273"/>
              </p:ext>
            </p:extLst>
          </p:nvPr>
        </p:nvGraphicFramePr>
        <p:xfrm>
          <a:off x="838200" y="1495421"/>
          <a:ext cx="10515600" cy="26455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92129"/>
                <a:gridCol w="3411261"/>
                <a:gridCol w="3512210"/>
              </a:tblGrid>
              <a:tr h="264550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u="sng" spc="35" dirty="0">
                          <a:effectLst/>
                          <a:latin typeface="Century Gothic" panose="020B0502020202020204" pitchFamily="34" charset="0"/>
                        </a:rPr>
                        <a:t>Explorer Adventures</a:t>
                      </a:r>
                      <a:r>
                        <a:rPr lang="en-US" sz="2400" spc="35" dirty="0">
                          <a:effectLst/>
                          <a:latin typeface="Century Gothic" panose="020B0502020202020204" pitchFamily="34" charset="0"/>
                        </a:rPr>
                        <a:t/>
                      </a:r>
                      <a:br>
                        <a:rPr lang="en-US" sz="2400" spc="35" dirty="0"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n-US" sz="1100" spc="35" dirty="0">
                          <a:effectLst/>
                          <a:latin typeface="Century Gothic" panose="020B0502020202020204" pitchFamily="34" charset="0"/>
                        </a:rPr>
                        <a:t>​(Young Explorers in grades 4-8</a:t>
                      </a:r>
                      <a:r>
                        <a:rPr lang="en-US" sz="1100" spc="35" dirty="0" smtClean="0">
                          <a:effectLst/>
                          <a:latin typeface="Century Gothic" panose="020B0502020202020204" pitchFamily="34" charset="0"/>
                        </a:rPr>
                        <a:t>)</a:t>
                      </a:r>
                      <a:endParaRPr lang="en-US" sz="1200" dirty="0" smtClean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>
                        <a:lnSpc>
                          <a:spcPts val="225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400" dirty="0" smtClean="0">
                          <a:effectLst/>
                          <a:latin typeface="Century Gothic" panose="020B0502020202020204" pitchFamily="34" charset="0"/>
                        </a:rPr>
                        <a:t>Interactive </a:t>
                      </a:r>
                      <a:r>
                        <a:rPr lang="en-US" sz="2400" dirty="0">
                          <a:effectLst/>
                          <a:latin typeface="Century Gothic" panose="020B0502020202020204" pitchFamily="34" charset="0"/>
                        </a:rPr>
                        <a:t>summer travel program that offers a behind-the-scenes look at some of the world’s most exciting careers</a:t>
                      </a:r>
                      <a:endParaRPr lang="en-US" sz="2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125" marR="23812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u="sng" spc="35" dirty="0">
                          <a:effectLst/>
                          <a:latin typeface="Century Gothic" panose="020B0502020202020204" pitchFamily="34" charset="0"/>
                        </a:rPr>
                        <a:t>LIFE 101</a:t>
                      </a:r>
                      <a:r>
                        <a:rPr lang="en-US" sz="2400" spc="35" dirty="0">
                          <a:effectLst/>
                          <a:latin typeface="Century Gothic" panose="020B0502020202020204" pitchFamily="34" charset="0"/>
                        </a:rPr>
                        <a:t/>
                      </a:r>
                      <a:br>
                        <a:rPr lang="en-US" sz="2400" spc="35" dirty="0"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n-US" sz="1100" spc="35" dirty="0" smtClean="0">
                          <a:effectLst/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US" sz="1100" spc="35" dirty="0">
                          <a:effectLst/>
                          <a:latin typeface="Century Gothic" panose="020B0502020202020204" pitchFamily="34" charset="0"/>
                        </a:rPr>
                        <a:t>Mature Explorers in grades 9-12</a:t>
                      </a:r>
                      <a:r>
                        <a:rPr lang="en-US" sz="1100" spc="35" dirty="0" smtClean="0">
                          <a:effectLst/>
                          <a:latin typeface="Century Gothic" panose="020B0502020202020204" pitchFamily="34" charset="0"/>
                        </a:rPr>
                        <a:t>)</a:t>
                      </a:r>
                      <a:endParaRPr lang="en-US" sz="1200" dirty="0" smtClean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>
                        <a:lnSpc>
                          <a:spcPts val="225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400" dirty="0" smtClean="0">
                          <a:effectLst/>
                          <a:latin typeface="Century Gothic" panose="020B0502020202020204" pitchFamily="34" charset="0"/>
                        </a:rPr>
                        <a:t>Promotes </a:t>
                      </a:r>
                      <a:r>
                        <a:rPr lang="en-US" sz="2400" dirty="0">
                          <a:effectLst/>
                          <a:latin typeface="Century Gothic" panose="020B0502020202020204" pitchFamily="34" charset="0"/>
                        </a:rPr>
                        <a:t>the skills needed for gaining access to and attainment of post-high school education</a:t>
                      </a:r>
                      <a:endParaRPr lang="en-US" sz="2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125" marR="23812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u="sng" spc="35" dirty="0" err="1">
                          <a:effectLst/>
                          <a:latin typeface="Century Gothic" panose="020B0502020202020204" pitchFamily="34" charset="0"/>
                        </a:rPr>
                        <a:t>Brayboy</a:t>
                      </a:r>
                      <a:r>
                        <a:rPr lang="en-US" sz="2400" u="sng" spc="35" dirty="0">
                          <a:effectLst/>
                          <a:latin typeface="Century Gothic" panose="020B0502020202020204" pitchFamily="34" charset="0"/>
                        </a:rPr>
                        <a:t> Scholars</a:t>
                      </a:r>
                      <a:r>
                        <a:rPr lang="en-US" sz="2400" spc="35" dirty="0">
                          <a:effectLst/>
                          <a:latin typeface="Century Gothic" panose="020B0502020202020204" pitchFamily="34" charset="0"/>
                        </a:rPr>
                        <a:t/>
                      </a:r>
                      <a:br>
                        <a:rPr lang="en-US" sz="2400" spc="35" dirty="0"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n-US" sz="1100" spc="35" dirty="0">
                          <a:effectLst/>
                          <a:latin typeface="Century Gothic" panose="020B0502020202020204" pitchFamily="34" charset="0"/>
                        </a:rPr>
                        <a:t>​(Mature Explorers in grades 11-12</a:t>
                      </a:r>
                      <a:r>
                        <a:rPr lang="en-US" sz="1100" spc="35" dirty="0" smtClean="0">
                          <a:effectLst/>
                          <a:latin typeface="Century Gothic" panose="020B0502020202020204" pitchFamily="34" charset="0"/>
                        </a:rPr>
                        <a:t>)</a:t>
                      </a:r>
                      <a:endParaRPr lang="en-US" sz="1200" dirty="0" smtClean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>
                        <a:lnSpc>
                          <a:spcPts val="225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400" dirty="0" smtClean="0">
                          <a:effectLst/>
                          <a:latin typeface="Century Gothic" panose="020B0502020202020204" pitchFamily="34" charset="0"/>
                        </a:rPr>
                        <a:t>Intense </a:t>
                      </a:r>
                      <a:r>
                        <a:rPr lang="en-US" sz="2400" dirty="0">
                          <a:effectLst/>
                          <a:latin typeface="Century Gothic" panose="020B0502020202020204" pitchFamily="34" charset="0"/>
                        </a:rPr>
                        <a:t>search for and pursuit of applicable scholarships and assistance with all facets of the college application process</a:t>
                      </a:r>
                      <a:endParaRPr lang="en-US" sz="2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125" marR="238125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056" y="4788066"/>
            <a:ext cx="1520014" cy="19360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433" y="4779460"/>
            <a:ext cx="1671094" cy="19532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475" y="4779460"/>
            <a:ext cx="1543050" cy="195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675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Testimonials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>
                <a:solidFill>
                  <a:srgbClr val="0070C0"/>
                </a:solidFill>
              </a:rPr>
              <a:t>“We have fun and we don’t even know we’re learning!” </a:t>
            </a:r>
          </a:p>
          <a:p>
            <a:pPr marL="0" indent="0">
              <a:buNone/>
            </a:pPr>
            <a:r>
              <a:rPr lang="en-US" sz="1800" dirty="0"/>
              <a:t>-Christopher (Age 10), Explorer 2016-present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i="1" dirty="0" smtClean="0">
                <a:solidFill>
                  <a:srgbClr val="0070C0"/>
                </a:solidFill>
              </a:rPr>
              <a:t>“Great Explorations is making an impact in children’s lives.”</a:t>
            </a:r>
          </a:p>
          <a:p>
            <a:pPr marL="0" indent="0">
              <a:buNone/>
            </a:pPr>
            <a:r>
              <a:rPr lang="en-US" dirty="0" smtClean="0"/>
              <a:t>-</a:t>
            </a:r>
            <a:r>
              <a:rPr lang="en-US" sz="1800" dirty="0" smtClean="0"/>
              <a:t>Herbert Lavender, Explorer Grandparent 2014-present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“Don’t stop. We need you to offer more. This is awesome for our kids.”</a:t>
            </a:r>
          </a:p>
          <a:p>
            <a:pPr marL="0" indent="0">
              <a:buNone/>
            </a:pPr>
            <a:r>
              <a:rPr lang="en-US" sz="1800" dirty="0" smtClean="0"/>
              <a:t>-Lynda Techie-</a:t>
            </a:r>
            <a:r>
              <a:rPr lang="en-US" sz="1800" dirty="0" err="1" smtClean="0"/>
              <a:t>Menson</a:t>
            </a:r>
            <a:r>
              <a:rPr lang="en-US" sz="1800" dirty="0" smtClean="0"/>
              <a:t>, Explorer Parent 2014-present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25212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Testimonials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>
                <a:solidFill>
                  <a:srgbClr val="0070C0"/>
                </a:solidFill>
              </a:rPr>
              <a:t>“I thank God for Great Explorations’ vision.  It opened so many doors for Whitney.”</a:t>
            </a:r>
          </a:p>
          <a:p>
            <a:pPr marL="0" indent="0">
              <a:buNone/>
            </a:pPr>
            <a:r>
              <a:rPr lang="en-US" dirty="0" smtClean="0"/>
              <a:t>–Geraldine Price, Explorer Parent (2005-2009)</a:t>
            </a:r>
          </a:p>
          <a:p>
            <a:pPr marL="0" indent="0">
              <a:buNone/>
            </a:pPr>
            <a:r>
              <a:rPr lang="en-US" sz="1800" dirty="0" smtClean="0"/>
              <a:t>Whitney is a 2017 graduate of Longwood University with a major in Chemistry and minor in Biology. Learn more about Whitney’s journey</a:t>
            </a:r>
            <a:r>
              <a:rPr lang="en-US" sz="1800" dirty="0"/>
              <a:t>. </a:t>
            </a:r>
            <a:r>
              <a:rPr lang="en-US" sz="1800" dirty="0">
                <a:hlinkClick r:id="rId2"/>
              </a:rPr>
              <a:t>http://</a:t>
            </a:r>
            <a:r>
              <a:rPr lang="en-US" sz="1800" dirty="0" smtClean="0">
                <a:hlinkClick r:id="rId2"/>
              </a:rPr>
              <a:t>www.greatexplorations.us/explorer-spotlight.html</a:t>
            </a: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i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i="1" dirty="0">
              <a:solidFill>
                <a:srgbClr val="0070C0"/>
              </a:solidFill>
            </a:endParaRP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71" y="3880406"/>
            <a:ext cx="1870709" cy="25082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655" y="4507925"/>
            <a:ext cx="1476375" cy="8863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666" y="4903148"/>
            <a:ext cx="1870710" cy="14885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583" y="5122104"/>
            <a:ext cx="1672034" cy="6844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7096" y="4072073"/>
            <a:ext cx="1392276" cy="13922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87247" y="3880406"/>
            <a:ext cx="1592064" cy="101982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54880" y="6035040"/>
            <a:ext cx="4994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Broadway" panose="04040905080B02020502" pitchFamily="82" charset="0"/>
              </a:rPr>
              <a:t>Celebrating </a:t>
            </a:r>
            <a:r>
              <a:rPr lang="en-US" sz="1600" dirty="0">
                <a:latin typeface="Broadway" panose="04040905080B02020502" pitchFamily="82" charset="0"/>
              </a:rPr>
              <a:t>E</a:t>
            </a:r>
            <a:r>
              <a:rPr lang="en-US" sz="1600" dirty="0" smtClean="0">
                <a:latin typeface="Broadway" panose="04040905080B02020502" pitchFamily="82" charset="0"/>
              </a:rPr>
              <a:t>xplorers in pursuit of education! </a:t>
            </a:r>
            <a:endParaRPr lang="en-US" sz="1600" dirty="0">
              <a:latin typeface="Broadway" panose="04040905080B020205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094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We’ve been inspired and supported by the best. Including…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MITRE Corporation</a:t>
            </a:r>
          </a:p>
          <a:p>
            <a:r>
              <a:rPr lang="en-US" dirty="0" smtClean="0"/>
              <a:t>Northern Virginia Community College-Woodbridge Campus	</a:t>
            </a:r>
          </a:p>
          <a:p>
            <a:r>
              <a:rPr lang="en-US" dirty="0" smtClean="0"/>
              <a:t>Reston Limousine</a:t>
            </a:r>
          </a:p>
          <a:p>
            <a:r>
              <a:rPr lang="en-US" dirty="0" smtClean="0"/>
              <a:t>Georgetown Law Center</a:t>
            </a:r>
          </a:p>
          <a:p>
            <a:r>
              <a:rPr lang="en-US" dirty="0" err="1" smtClean="0"/>
              <a:t>Ati</a:t>
            </a:r>
            <a:r>
              <a:rPr lang="en-US" dirty="0" smtClean="0"/>
              <a:t> Williams of HGTV’s DC Home Flippers</a:t>
            </a:r>
          </a:p>
          <a:p>
            <a:r>
              <a:rPr lang="en-US" dirty="0" smtClean="0"/>
              <a:t>US Capital Police</a:t>
            </a:r>
          </a:p>
          <a:p>
            <a:r>
              <a:rPr lang="en-US" dirty="0" smtClean="0"/>
              <a:t>General Counsel, P.C.</a:t>
            </a:r>
          </a:p>
          <a:p>
            <a:r>
              <a:rPr lang="en-US" dirty="0" smtClean="0"/>
              <a:t>Dominion Foundation</a:t>
            </a:r>
          </a:p>
          <a:p>
            <a:r>
              <a:rPr lang="en-US" dirty="0" smtClean="0"/>
              <a:t>NBC Washington </a:t>
            </a:r>
          </a:p>
          <a:p>
            <a:r>
              <a:rPr lang="en-US" dirty="0" smtClean="0"/>
              <a:t>NBC Universal</a:t>
            </a:r>
          </a:p>
          <a:p>
            <a:r>
              <a:rPr lang="en-US" dirty="0" smtClean="0"/>
              <a:t>Peter Van </a:t>
            </a:r>
            <a:r>
              <a:rPr lang="en-US" dirty="0" err="1" smtClean="0"/>
              <a:t>Buskirk</a:t>
            </a:r>
            <a:r>
              <a:rPr lang="en-US" dirty="0" smtClean="0"/>
              <a:t> with Best College Fit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42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cap="small" dirty="0" smtClean="0"/>
              <a:t>Here’s what we know.</a:t>
            </a:r>
            <a:endParaRPr lang="en-US" u="sng" cap="small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Education is the largest sustainable difference maker in changing the trajectory of a person’s life.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Workers with at least some postsecondary education now make up 65 percent of the total employment. Bachelor’s </a:t>
            </a:r>
            <a:r>
              <a:rPr lang="en-US" dirty="0" smtClean="0">
                <a:solidFill>
                  <a:srgbClr val="FF0000"/>
                </a:solidFill>
              </a:rPr>
              <a:t>degree </a:t>
            </a:r>
            <a:r>
              <a:rPr lang="en-US" dirty="0">
                <a:solidFill>
                  <a:srgbClr val="FF0000"/>
                </a:solidFill>
              </a:rPr>
              <a:t>holders now earn 57 percent of all wages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  <a:r>
              <a:rPr lang="en-US" sz="1000" i="1" dirty="0" smtClean="0"/>
              <a:t>“America’s Divided Recover: College Haves and Have Nots” from Georgetown Center on Education and the Workforce 2016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Engaging children in the work and life stories of professionals inspires imagination, makes their “impossible dreams” attainable, and drives them to take action toward their own passion. </a:t>
            </a:r>
          </a:p>
          <a:p>
            <a:pPr marL="0" indent="0">
              <a:buNone/>
            </a:pP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673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cap="small" dirty="0" smtClean="0"/>
              <a:t>We also know…</a:t>
            </a:r>
            <a:endParaRPr lang="en-US" u="sng" cap="small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The parents in our Great Explorations community are faithful consumers who make purchases with their children in mind. </a:t>
            </a: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 smtClean="0"/>
              <a:t>Explorer parents have 2 children on average with annual income of about $33,000. </a:t>
            </a:r>
            <a:r>
              <a:rPr lang="en-US" dirty="0"/>
              <a:t>R</a:t>
            </a:r>
            <a:r>
              <a:rPr lang="en-US" dirty="0" smtClean="0"/>
              <a:t>eliable vehicles are necessary tools in their active lifestyles, particularly certified pre-owned vehicles. </a:t>
            </a: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Our work stretches our visibility in the DMV beyond our supporters and the families we serve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to the vast number people we encounter just because of the nature of our travel.</a:t>
            </a: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 smtClean="0"/>
              <a:t>We can provide Lindsay with an opportunity to both increase their customer base and participate in our life changing work in a unique way. </a:t>
            </a: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710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277" y="15615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cap="small" dirty="0" smtClean="0"/>
              <a:t>Great Explorations Star Lab Sponsorship Levels</a:t>
            </a:r>
            <a:endParaRPr lang="en-US" sz="4000" b="1" cap="small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6696211"/>
              </p:ext>
            </p:extLst>
          </p:nvPr>
        </p:nvGraphicFramePr>
        <p:xfrm>
          <a:off x="870353" y="1130475"/>
          <a:ext cx="105156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/>
                <a:gridCol w="2628900"/>
                <a:gridCol w="2628900"/>
                <a:gridCol w="26289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$30,000</a:t>
                      </a:r>
                    </a:p>
                    <a:p>
                      <a:pPr algn="ctr"/>
                      <a:r>
                        <a:rPr lang="en-US" sz="1600" baseline="0" dirty="0" smtClean="0"/>
                        <a:t>2 Partners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$20,000</a:t>
                      </a:r>
                    </a:p>
                    <a:p>
                      <a:pPr algn="ctr"/>
                      <a:r>
                        <a:rPr lang="en-US" sz="1600" dirty="0" smtClean="0"/>
                        <a:t>2 Partners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$10,000</a:t>
                      </a:r>
                    </a:p>
                    <a:p>
                      <a:pPr algn="ctr"/>
                      <a:r>
                        <a:rPr lang="en-US" sz="1600" dirty="0" smtClean="0"/>
                        <a:t>3</a:t>
                      </a:r>
                      <a:r>
                        <a:rPr lang="en-US" sz="1600" baseline="0" dirty="0" smtClean="0"/>
                        <a:t> Partners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$5,000</a:t>
                      </a:r>
                    </a:p>
                    <a:p>
                      <a:pPr algn="ctr"/>
                      <a:r>
                        <a:rPr lang="en-US" sz="1600" dirty="0" smtClean="0"/>
                        <a:t>6 Partners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i="0" cap="small" dirty="0" smtClean="0"/>
                        <a:t>1 Year Banner</a:t>
                      </a:r>
                      <a:r>
                        <a:rPr lang="en-US" sz="1600" b="1" i="0" cap="small" baseline="0" dirty="0" smtClean="0"/>
                        <a:t> Title Partner</a:t>
                      </a:r>
                      <a:r>
                        <a:rPr lang="en-US" sz="1600" b="1" i="0" baseline="0" dirty="0" smtClean="0"/>
                        <a:t>: </a:t>
                      </a:r>
                      <a:r>
                        <a:rPr lang="en-US" sz="1600" baseline="0" dirty="0" smtClean="0"/>
                        <a:t>Banner to be displayed each time the Star Lab is used.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r>
                        <a:rPr lang="en-US" sz="1600" b="1" baseline="0" dirty="0" smtClean="0"/>
                        <a:t> year Banner display: </a:t>
                      </a:r>
                      <a:r>
                        <a:rPr lang="en-US" sz="1600" baseline="0" dirty="0" smtClean="0"/>
                        <a:t>Company’s name in </a:t>
                      </a:r>
                      <a:r>
                        <a:rPr lang="en-US" sz="1600" b="1" baseline="0" dirty="0" smtClean="0"/>
                        <a:t>Grande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="1" baseline="0" dirty="0" smtClean="0"/>
                        <a:t>font </a:t>
                      </a:r>
                      <a:r>
                        <a:rPr lang="en-US" sz="1600" baseline="0" dirty="0" smtClean="0"/>
                        <a:t>and logo appearing in Partner window of banner.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1</a:t>
                      </a:r>
                      <a:r>
                        <a:rPr lang="en-US" sz="1600" b="1" baseline="0" dirty="0" smtClean="0"/>
                        <a:t> year Banner display: </a:t>
                      </a:r>
                      <a:r>
                        <a:rPr lang="en-US" sz="1600" baseline="0" dirty="0" smtClean="0"/>
                        <a:t>Company’s name appearing </a:t>
                      </a:r>
                      <a:r>
                        <a:rPr lang="en-US" sz="1600" b="1" baseline="0" dirty="0" smtClean="0"/>
                        <a:t>Super font </a:t>
                      </a:r>
                      <a:r>
                        <a:rPr lang="en-US" sz="1600" baseline="0" dirty="0" smtClean="0"/>
                        <a:t>in Partner window of banner.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1</a:t>
                      </a:r>
                      <a:r>
                        <a:rPr lang="en-US" sz="1600" b="1" baseline="0" dirty="0" smtClean="0"/>
                        <a:t> year Banner display: </a:t>
                      </a:r>
                      <a:r>
                        <a:rPr lang="en-US" sz="1600" baseline="0" dirty="0" smtClean="0"/>
                        <a:t>Company’s name appearing </a:t>
                      </a:r>
                      <a:r>
                        <a:rPr lang="en-US" sz="1600" b="1" baseline="0" dirty="0" smtClean="0"/>
                        <a:t>Average font </a:t>
                      </a:r>
                      <a:r>
                        <a:rPr lang="en-US" sz="1600" baseline="0" dirty="0" smtClean="0"/>
                        <a:t>in Partner window of banner.</a:t>
                      </a:r>
                      <a:endParaRPr lang="en-US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2-Full</a:t>
                      </a:r>
                      <a:r>
                        <a:rPr lang="en-US" sz="1600" baseline="0" dirty="0" smtClean="0"/>
                        <a:t> day</a:t>
                      </a:r>
                      <a:r>
                        <a:rPr lang="en-US" sz="1600" dirty="0" smtClean="0"/>
                        <a:t> lab experiences</a:t>
                      </a:r>
                      <a:r>
                        <a:rPr lang="en-US" sz="1600" baseline="0" dirty="0" smtClean="0"/>
                        <a:t> anywhere in the continental US. </a:t>
                      </a:r>
                    </a:p>
                    <a:p>
                      <a:r>
                        <a:rPr lang="en-US" sz="1600" i="1" baseline="0" dirty="0" smtClean="0"/>
                        <a:t>(full-day =6 hours)</a:t>
                      </a:r>
                      <a:endParaRPr lang="en-US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1-Full</a:t>
                      </a:r>
                      <a:r>
                        <a:rPr lang="en-US" sz="1600" baseline="0" dirty="0" smtClean="0"/>
                        <a:t> day lab experience in a 300 mile radius of Washington, DC.  </a:t>
                      </a:r>
                    </a:p>
                    <a:p>
                      <a:r>
                        <a:rPr lang="en-US" sz="1600" i="1" dirty="0" smtClean="0"/>
                        <a:t>(full day=</a:t>
                      </a:r>
                      <a:r>
                        <a:rPr lang="en-US" sz="1600" i="1" baseline="0" dirty="0" smtClean="0"/>
                        <a:t>6 hours)</a:t>
                      </a:r>
                      <a:endParaRPr lang="en-US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1-Half </a:t>
                      </a:r>
                      <a:r>
                        <a:rPr lang="en-US" sz="1600" baseline="0" dirty="0" smtClean="0"/>
                        <a:t>day lab experience in a 300 mile radius of Washington, DC.  </a:t>
                      </a:r>
                      <a:endParaRPr lang="en-US" sz="1600" dirty="0" smtClean="0"/>
                    </a:p>
                    <a:p>
                      <a:r>
                        <a:rPr lang="en-US" sz="1600" i="1" dirty="0" smtClean="0"/>
                        <a:t>(half-day=3hours)</a:t>
                      </a:r>
                      <a:endParaRPr lang="en-US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1-Half </a:t>
                      </a:r>
                      <a:r>
                        <a:rPr lang="en-US" sz="1600" baseline="0" dirty="0" smtClean="0"/>
                        <a:t>day lab experience in a 300 mile radius of Washington, DC.  </a:t>
                      </a:r>
                      <a:endParaRPr lang="en-US" sz="1600" dirty="0" smtClean="0"/>
                    </a:p>
                    <a:p>
                      <a:r>
                        <a:rPr lang="en-US" sz="1600" i="1" dirty="0" smtClean="0"/>
                        <a:t>(half-day=3hours)</a:t>
                      </a:r>
                      <a:endParaRPr lang="en-US" sz="16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Recognition</a:t>
                      </a:r>
                      <a:r>
                        <a:rPr lang="en-US" sz="1600" baseline="0" dirty="0" smtClean="0"/>
                        <a:t> in all print and radio media: The Star Lab experience is offered by Great Explorations and YOUR COMPANY.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Recognition</a:t>
                      </a:r>
                      <a:r>
                        <a:rPr lang="en-US" sz="1600" baseline="0" dirty="0" smtClean="0"/>
                        <a:t> in all print and radio media: The Star Lab experience is offered by Great Explorations and YOUR COMPANY.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Recognition</a:t>
                      </a:r>
                      <a:r>
                        <a:rPr lang="en-US" sz="1600" baseline="0" dirty="0" smtClean="0"/>
                        <a:t> in all print and radio media: The Star Lab experience is offered by Great Explorations and YOUR COMPANY.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Recognition</a:t>
                      </a:r>
                      <a:r>
                        <a:rPr lang="en-US" sz="1600" baseline="0" dirty="0" smtClean="0"/>
                        <a:t> in all print and radio media: The Star Lab experience is offered by Great Explorations and YOUR COMPANY. 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Recognition on Great Explorations’ website with link to YOUR COMPANY.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Recognition on Great Explorations’ website with link to YOUR COMPANY.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Recognition on Great Explorations’ website with link to YOUR COMPANY.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Recognition on Great Explorations’ website with link to YOUR COMPANY.</a:t>
                      </a:r>
                      <a:endParaRPr lang="en-US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Weekly</a:t>
                      </a:r>
                      <a:r>
                        <a:rPr lang="en-US" sz="1600" baseline="0" dirty="0" smtClean="0"/>
                        <a:t> social media highlight.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Weekly</a:t>
                      </a:r>
                      <a:r>
                        <a:rPr lang="en-US" sz="1600" baseline="0" dirty="0" smtClean="0"/>
                        <a:t> social media highlight.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Weekly</a:t>
                      </a:r>
                      <a:r>
                        <a:rPr lang="en-US" sz="1600" baseline="0" dirty="0" smtClean="0"/>
                        <a:t> social media highlight.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Weekly</a:t>
                      </a:r>
                      <a:r>
                        <a:rPr lang="en-US" sz="1600" baseline="0" dirty="0" smtClean="0"/>
                        <a:t> social media highlight.</a:t>
                      </a:r>
                      <a:endParaRPr lang="en-US" sz="16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80101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1924</TotalTime>
  <Words>941</Words>
  <Application>Microsoft Macintosh PowerPoint</Application>
  <PresentationFormat>Custom</PresentationFormat>
  <Paragraphs>99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What Makes Us Different?</vt:lpstr>
      <vt:lpstr>Our Core Work</vt:lpstr>
      <vt:lpstr>Testimonials</vt:lpstr>
      <vt:lpstr>Testimonials</vt:lpstr>
      <vt:lpstr>We’ve been inspired and supported by the best. Including…</vt:lpstr>
      <vt:lpstr>Here’s what we know.</vt:lpstr>
      <vt:lpstr>We also know…</vt:lpstr>
      <vt:lpstr>Great Explorations Star Lab Sponsorship Levels</vt:lpstr>
      <vt:lpstr>Meet the Founder…Jerylen Lavender Daniels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Jerylen Daniels</dc:creator>
  <cp:lastModifiedBy>Jerylen Daniels</cp:lastModifiedBy>
  <cp:revision>50</cp:revision>
  <dcterms:created xsi:type="dcterms:W3CDTF">2017-05-22T03:14:46Z</dcterms:created>
  <dcterms:modified xsi:type="dcterms:W3CDTF">2017-07-24T18:41:35Z</dcterms:modified>
</cp:coreProperties>
</file>